
<file path=[Content_Types].xml><?xml version="1.0" encoding="utf-8"?>
<Types xmlns="http://schemas.openxmlformats.org/package/2006/content-types">
  <Default ContentType="image/png" Extension="png"/>
  <Default ContentType="image/jpeg" Extension="jpeg"/>
  <Default ContentType="application/vnd.openxmlformats-package.relationships+xml" Extension="rels"/>
  <Default ContentType="application/xml" Extension="xml"/>
  <Default ContentType="image/jpeg" Extension="jpg"/>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ms-powerpoint.revisioninfo+xml" PartName="/ppt/revisionInfo.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9" r:id="rId2"/>
    <p:sldId id="260" r:id="rId3"/>
    <p:sldId id="261" r:id="rId4"/>
    <p:sldId id="262" r:id="rId5"/>
    <p:sldId id="263" r:id="rId6"/>
    <p:sldId id="264" r:id="rId7"/>
    <p:sldId id="265" r:id="rId8"/>
    <p:sldId id="266" r:id="rId9"/>
    <p:sldId id="267" r:id="rId10"/>
    <p:sldId id="26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60" autoAdjust="0"/>
    <p:restoredTop sz="94660"/>
  </p:normalViewPr>
  <p:slideViewPr>
    <p:cSldViewPr snapToGrid="0">
      <p:cViewPr varScale="1">
        <p:scale>
          <a:sx n="68" d="100"/>
          <a:sy n="68" d="100"/>
        </p:scale>
        <p:origin x="12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2BB774-0722-4F37-94B1-1319C03340F9}" type="datetimeFigureOut">
              <a:rPr lang="en-GB" smtClean="0"/>
              <a:t>03/08/2017</a:t>
            </a:fld>
            <a:endParaRPr lang="en-GB"/>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2AECA4-9E9A-40DB-9127-1F83C4F95464}" type="slidenum">
              <a:rPr lang="en-GB" smtClean="0"/>
              <a:t>‹Nr.›</a:t>
            </a:fld>
            <a:endParaRPr lang="en-GB"/>
          </a:p>
        </p:txBody>
      </p:sp>
    </p:spTree>
    <p:extLst>
      <p:ext uri="{BB962C8B-B14F-4D97-AF65-F5344CB8AC3E}">
        <p14:creationId xmlns:p14="http://schemas.microsoft.com/office/powerpoint/2010/main" val="3939073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F5CCB0C7-9B01-42F9-982F-AEF69C66E07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E44647AE-C159-4767-9436-5A40C47A5FD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13316" name="Slide Number Placeholder 3">
            <a:extLst>
              <a:ext uri="{FF2B5EF4-FFF2-40B4-BE49-F238E27FC236}">
                <a16:creationId xmlns:a16="http://schemas.microsoft.com/office/drawing/2014/main" id="{7B0DA2EF-6C41-4CAC-B83F-59FB425A830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8D44BA1-B059-46E7-A102-F9706CA2FDA9}" type="slidenum">
              <a:rPr lang="en-GB" altLang="en-US"/>
              <a:pPr eaLnBrk="1" hangingPunct="1"/>
              <a:t>1</a:t>
            </a:fld>
            <a:endParaRPr lang="en-GB" altLang="en-US"/>
          </a:p>
        </p:txBody>
      </p:sp>
    </p:spTree>
    <p:extLst>
      <p:ext uri="{BB962C8B-B14F-4D97-AF65-F5344CB8AC3E}">
        <p14:creationId xmlns:p14="http://schemas.microsoft.com/office/powerpoint/2010/main" val="8915093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BAA09CA7-AC4D-4883-B09A-E87E01D12B4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EA2C6845-A93E-441C-83C4-B8209CF135F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Easy language</a:t>
            </a:r>
          </a:p>
        </p:txBody>
      </p:sp>
      <p:sp>
        <p:nvSpPr>
          <p:cNvPr id="14340" name="Slide Number Placeholder 3">
            <a:extLst>
              <a:ext uri="{FF2B5EF4-FFF2-40B4-BE49-F238E27FC236}">
                <a16:creationId xmlns:a16="http://schemas.microsoft.com/office/drawing/2014/main" id="{66FCC659-EC4D-4061-A30C-7326389B137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3416A60-7346-4C08-99B8-E5F805A3D008}" type="slidenum">
              <a:rPr lang="en-GB" altLang="en-US"/>
              <a:pPr eaLnBrk="1" hangingPunct="1"/>
              <a:t>4</a:t>
            </a:fld>
            <a:endParaRPr lang="en-GB" altLang="en-US"/>
          </a:p>
        </p:txBody>
      </p:sp>
    </p:spTree>
    <p:extLst>
      <p:ext uri="{BB962C8B-B14F-4D97-AF65-F5344CB8AC3E}">
        <p14:creationId xmlns:p14="http://schemas.microsoft.com/office/powerpoint/2010/main" val="296828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3AC067E1-29F0-408D-BDF9-69701D985E7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C1CAB891-CEF2-49DD-8044-E9FC46193E9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Simple language</a:t>
            </a:r>
          </a:p>
        </p:txBody>
      </p:sp>
      <p:sp>
        <p:nvSpPr>
          <p:cNvPr id="15364" name="Slide Number Placeholder 3">
            <a:extLst>
              <a:ext uri="{FF2B5EF4-FFF2-40B4-BE49-F238E27FC236}">
                <a16:creationId xmlns:a16="http://schemas.microsoft.com/office/drawing/2014/main" id="{0BEFD62A-1BDE-4C6C-97DE-8AE08179286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D32E12F-3749-452A-8432-AB939AEEF8E3}" type="slidenum">
              <a:rPr lang="en-GB" altLang="en-US"/>
              <a:pPr eaLnBrk="1" hangingPunct="1"/>
              <a:t>7</a:t>
            </a:fld>
            <a:endParaRPr lang="en-GB" altLang="en-US"/>
          </a:p>
        </p:txBody>
      </p:sp>
    </p:spTree>
    <p:extLst>
      <p:ext uri="{BB962C8B-B14F-4D97-AF65-F5344CB8AC3E}">
        <p14:creationId xmlns:p14="http://schemas.microsoft.com/office/powerpoint/2010/main" val="209529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F0C95CD5-13EE-48A7-A5F6-63CC4A88BF7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2CA4BC4E-B715-44FC-87EB-C8A95BDD622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Area of storage should be designated in the treatment plant (one of the best methods of monitoring the manual emptiers are wearing their PPEs and dumping in the DTFs)</a:t>
            </a:r>
          </a:p>
          <a:p>
            <a:r>
              <a:rPr lang="en-GB" altLang="en-US"/>
              <a:t>First aid kits should be stored with the operator of the DTF.</a:t>
            </a:r>
          </a:p>
          <a:p>
            <a:endParaRPr lang="en-US" altLang="en-US"/>
          </a:p>
        </p:txBody>
      </p:sp>
      <p:sp>
        <p:nvSpPr>
          <p:cNvPr id="16388" name="Slide Number Placeholder 3">
            <a:extLst>
              <a:ext uri="{FF2B5EF4-FFF2-40B4-BE49-F238E27FC236}">
                <a16:creationId xmlns:a16="http://schemas.microsoft.com/office/drawing/2014/main" id="{F61437EE-45D7-4A2A-93FE-4330E80DC98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4F8236C-9D8F-4E97-A62C-689F2271E480}" type="slidenum">
              <a:rPr lang="en-GB" altLang="en-US"/>
              <a:pPr eaLnBrk="1" hangingPunct="1"/>
              <a:t>8</a:t>
            </a:fld>
            <a:endParaRPr lang="en-GB" altLang="en-US"/>
          </a:p>
        </p:txBody>
      </p:sp>
    </p:spTree>
    <p:extLst>
      <p:ext uri="{BB962C8B-B14F-4D97-AF65-F5344CB8AC3E}">
        <p14:creationId xmlns:p14="http://schemas.microsoft.com/office/powerpoint/2010/main" val="6422739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05BCA83D-37C8-4D13-989C-06630F2F382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6FE7A7CE-8894-473D-941F-10EC9764271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Area of storage should be designated in the treatment plant if possible (one of the best methods of monitoring the manual emptiers are wearing their PPEs and dumping in the DTFs)</a:t>
            </a:r>
          </a:p>
          <a:p>
            <a:r>
              <a:rPr lang="en-GB" altLang="en-US"/>
              <a:t>First aid kits should be stored with the operator of the DTF.</a:t>
            </a:r>
          </a:p>
          <a:p>
            <a:endParaRPr lang="en-US" altLang="en-US"/>
          </a:p>
        </p:txBody>
      </p:sp>
      <p:sp>
        <p:nvSpPr>
          <p:cNvPr id="17412" name="Slide Number Placeholder 3">
            <a:extLst>
              <a:ext uri="{FF2B5EF4-FFF2-40B4-BE49-F238E27FC236}">
                <a16:creationId xmlns:a16="http://schemas.microsoft.com/office/drawing/2014/main" id="{A3E89ECA-B5B2-4137-A34F-ABC571FF060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8D66871-446F-4DA5-89F5-0BEFC8E61FCA}" type="slidenum">
              <a:rPr lang="en-GB" altLang="en-US"/>
              <a:pPr eaLnBrk="1" hangingPunct="1"/>
              <a:t>9</a:t>
            </a:fld>
            <a:endParaRPr lang="en-GB" altLang="en-US"/>
          </a:p>
        </p:txBody>
      </p:sp>
    </p:spTree>
    <p:extLst>
      <p:ext uri="{BB962C8B-B14F-4D97-AF65-F5344CB8AC3E}">
        <p14:creationId xmlns:p14="http://schemas.microsoft.com/office/powerpoint/2010/main" val="34286802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95738145-2DDC-4979-BAEE-523B7164B30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BCDA203D-B069-4AF9-88E1-47DC5FD62B4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Area of storage should be designated in the treatment plant if possible (one of the best methods of monitoring the manual emptiers are wearing their PPEs and dumping in the DTFs)</a:t>
            </a:r>
          </a:p>
          <a:p>
            <a:r>
              <a:rPr lang="en-GB" altLang="en-US"/>
              <a:t>First aid kits should be stored with the operator of the DTF.</a:t>
            </a:r>
          </a:p>
          <a:p>
            <a:endParaRPr lang="en-US" altLang="en-US"/>
          </a:p>
        </p:txBody>
      </p:sp>
      <p:sp>
        <p:nvSpPr>
          <p:cNvPr id="18436" name="Slide Number Placeholder 3">
            <a:extLst>
              <a:ext uri="{FF2B5EF4-FFF2-40B4-BE49-F238E27FC236}">
                <a16:creationId xmlns:a16="http://schemas.microsoft.com/office/drawing/2014/main" id="{47EC894B-9593-423D-8BEA-BEE6410C9CA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4068DFF-5971-4BD4-9D77-00BEF71F80C0}" type="slidenum">
              <a:rPr lang="en-GB" altLang="en-US"/>
              <a:pPr eaLnBrk="1" hangingPunct="1"/>
              <a:t>10</a:t>
            </a:fld>
            <a:endParaRPr lang="en-GB" altLang="en-US"/>
          </a:p>
        </p:txBody>
      </p:sp>
    </p:spTree>
    <p:extLst>
      <p:ext uri="{BB962C8B-B14F-4D97-AF65-F5344CB8AC3E}">
        <p14:creationId xmlns:p14="http://schemas.microsoft.com/office/powerpoint/2010/main" val="29067177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1724472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3382778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3803233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3673608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810534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5E7622-DAD5-41AA-819E-49792C4AB695}" type="datetimeFigureOut">
              <a:rPr lang="en-US" smtClean="0"/>
              <a:t>8/3/2017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2839207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A5E7622-DAD5-41AA-819E-49792C4AB695}" type="datetimeFigureOut">
              <a:rPr lang="en-US" smtClean="0"/>
              <a:t>8/3/2017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3666868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5E7622-DAD5-41AA-819E-49792C4AB695}" type="datetimeFigureOut">
              <a:rPr lang="en-US" smtClean="0"/>
              <a:t>8/3/2017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3830482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5E7622-DAD5-41AA-819E-49792C4AB695}" type="datetimeFigureOut">
              <a:rPr lang="en-US" smtClean="0"/>
              <a:t>8/3/2017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1361423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5E7622-DAD5-41AA-819E-49792C4AB695}" type="datetimeFigureOut">
              <a:rPr lang="en-US" smtClean="0"/>
              <a:t>8/3/2017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2031210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5E7622-DAD5-41AA-819E-49792C4AB695}" type="datetimeFigureOut">
              <a:rPr lang="en-US" smtClean="0"/>
              <a:t>8/3/2017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688535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r="-2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5E7622-DAD5-41AA-819E-49792C4AB695}" type="datetimeFigureOut">
              <a:rPr lang="en-US" smtClean="0"/>
              <a:t>8/3/2017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ADD6E1-04C9-4167-9213-F7EFBAA0C627}" type="slidenum">
              <a:rPr lang="en-US" smtClean="0"/>
              <a:t>‹Nr.›</a:t>
            </a:fld>
            <a:endParaRPr lang="en-US"/>
          </a:p>
        </p:txBody>
      </p:sp>
    </p:spTree>
    <p:extLst>
      <p:ext uri="{BB962C8B-B14F-4D97-AF65-F5344CB8AC3E}">
        <p14:creationId xmlns:p14="http://schemas.microsoft.com/office/powerpoint/2010/main" val="18671429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arget="../media/image2.jpeg" Type="http://schemas.openxmlformats.org/officeDocument/2006/relationships/image"/><Relationship Id="rId2" Target="../notesSlides/notesSlide1.xml" Type="http://schemas.openxmlformats.org/officeDocument/2006/relationships/notesSlide"/><Relationship Id="rId1" Target="../slideLayouts/slideLayout1.xml" Type="http://schemas.openxmlformats.org/officeDocument/2006/relationships/slideLayout"/><Relationship Id="rId4" Target="../media/image3.jpeg" Type="http://schemas.openxmlformats.org/officeDocument/2006/relationships/image"/></Relationships>
</file>

<file path=ppt/slides/_rels/slide10.xml.rels><?xml version="1.0" encoding="UTF-8" standalone="yes" ?><Relationships xmlns="http://schemas.openxmlformats.org/package/2006/relationships"><Relationship Id="rId3" Target="../media/image12.jpeg" Type="http://schemas.openxmlformats.org/officeDocument/2006/relationships/image"/><Relationship Id="rId2" Target="../notesSlides/notesSlide6.xml" Type="http://schemas.openxmlformats.org/officeDocument/2006/relationships/notesSlide"/><Relationship Id="rId1" Target="../slideLayouts/slideLayout2.xml" Type="http://schemas.openxmlformats.org/officeDocument/2006/relationships/slideLayout"/></Relationships>
</file>

<file path=ppt/slides/_rels/slide2.xml.rels><?xml version="1.0" encoding="UTF-8" standalone="yes" ?><Relationships xmlns="http://schemas.openxmlformats.org/package/2006/relationships"><Relationship Id="rId2" Target="../media/image4.jpeg" Type="http://schemas.openxmlformats.org/officeDocument/2006/relationships/image"/><Relationship Id="rId1" Target="../slideLayouts/slideLayout2.xml" Type="http://schemas.openxmlformats.org/officeDocument/2006/relationships/slideLayout"/></Relationships>
</file>

<file path=ppt/slides/_rels/slide3.xml.rels><?xml version="1.0" encoding="UTF-8" standalone="yes" ?><Relationships xmlns="http://schemas.openxmlformats.org/package/2006/relationships"><Relationship Id="rId2" Target="../media/image5.jpeg" Type="http://schemas.openxmlformats.org/officeDocument/2006/relationships/image"/><Relationship Id="rId1" Target="../slideLayouts/slideLayout2.xml" Type="http://schemas.openxmlformats.org/officeDocument/2006/relationships/slideLayout"/></Relationships>
</file>

<file path=ppt/slides/_rels/slide4.xml.rels><?xml version="1.0" encoding="UTF-8" standalone="yes"?>
<Relationships xmlns="http://schemas.openxmlformats.org/package/2006/relationships"><Relationship Id="rId3" Type="http://schemas.openxmlformats.org/officeDocument/2006/relationships/hyperlink" Target="http://safetytechkenya.co.ke/index.php/home/65"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arget="../media/image10.jpeg" Type="http://schemas.openxmlformats.org/officeDocument/2006/relationships/image"/><Relationship Id="rId2" Target="../notesSlides/notesSlide4.xml" Type="http://schemas.openxmlformats.org/officeDocument/2006/relationships/notesSlide"/><Relationship Id="rId1" Target="../slideLayouts/slideLayout2.xml" Type="http://schemas.openxmlformats.org/officeDocument/2006/relationships/slideLayout"/></Relationships>
</file>

<file path=ppt/slides/_rels/slide9.xml.rels><?xml version="1.0" encoding="UTF-8" standalone="yes" ?><Relationships xmlns="http://schemas.openxmlformats.org/package/2006/relationships"><Relationship Id="rId3" Target="../media/image11.jpeg" Type="http://schemas.openxmlformats.org/officeDocument/2006/relationships/image"/><Relationship Id="rId2" Target="../notesSlides/notesSlide5.xml" Type="http://schemas.openxmlformats.org/officeDocument/2006/relationships/notesSlide"/><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C20FD020-EED7-4DA4-B2C6-FAFC4AF54C47}"/>
              </a:ext>
            </a:extLst>
          </p:cNvPr>
          <p:cNvSpPr>
            <a:spLocks noGrp="1"/>
          </p:cNvSpPr>
          <p:nvPr>
            <p:ph type="ctrTitle"/>
          </p:nvPr>
        </p:nvSpPr>
        <p:spPr>
          <a:xfrm>
            <a:off x="685800" y="152400"/>
            <a:ext cx="8001000" cy="762000"/>
          </a:xfrm>
        </p:spPr>
        <p:txBody>
          <a:bodyPr/>
          <a:lstStyle/>
          <a:p>
            <a:pPr eaLnBrk="1" hangingPunct="1"/>
            <a:r>
              <a:rPr lang="en-US" altLang="en-US" sz="3600" b="1" dirty="0">
                <a:solidFill>
                  <a:srgbClr val="0070C0"/>
                </a:solidFill>
                <a:cs typeface="Calibri" panose="020F0502020204030204" pitchFamily="34" charset="0"/>
              </a:rPr>
              <a:t>Water Sector Trust Fund</a:t>
            </a:r>
            <a:endParaRPr lang="en-US" altLang="en-US" sz="3600" b="1" dirty="0">
              <a:cs typeface="Calibri" panose="020F0502020204030204" pitchFamily="34" charset="0"/>
            </a:endParaRPr>
          </a:p>
        </p:txBody>
      </p:sp>
      <p:sp>
        <p:nvSpPr>
          <p:cNvPr id="3" name="Subtitle 2">
            <a:extLst>
              <a:ext uri="{FF2B5EF4-FFF2-40B4-BE49-F238E27FC236}">
                <a16:creationId xmlns:a16="http://schemas.microsoft.com/office/drawing/2014/main" id="{2442EB37-17AA-42EA-911A-BDC8B061FEF7}"/>
              </a:ext>
            </a:extLst>
          </p:cNvPr>
          <p:cNvSpPr>
            <a:spLocks noGrp="1"/>
          </p:cNvSpPr>
          <p:nvPr>
            <p:ph type="subTitle" idx="1"/>
          </p:nvPr>
        </p:nvSpPr>
        <p:spPr>
          <a:xfrm>
            <a:off x="228600" y="762000"/>
            <a:ext cx="7772400" cy="1066800"/>
          </a:xfrm>
        </p:spPr>
        <p:txBody>
          <a:bodyPr rtlCol="0">
            <a:normAutofit fontScale="32500" lnSpcReduction="20000"/>
          </a:bodyPr>
          <a:lstStyle/>
          <a:p>
            <a:pPr eaLnBrk="1" fontAlgn="auto" hangingPunct="1">
              <a:spcAft>
                <a:spcPts val="0"/>
              </a:spcAft>
              <a:defRPr/>
            </a:pPr>
            <a:endParaRPr lang="en-US" dirty="0">
              <a:solidFill>
                <a:schemeClr val="tx1"/>
              </a:solidFill>
            </a:endParaRPr>
          </a:p>
          <a:p>
            <a:pPr eaLnBrk="1" fontAlgn="auto" hangingPunct="1">
              <a:spcAft>
                <a:spcPts val="0"/>
              </a:spcAft>
              <a:defRPr/>
            </a:pPr>
            <a:r>
              <a:rPr lang="en-US" sz="11200" b="1" dirty="0">
                <a:solidFill>
                  <a:schemeClr val="tx1"/>
                </a:solidFill>
                <a:cs typeface="Calibri" pitchFamily="34" charset="0"/>
              </a:rPr>
              <a:t>Personal Protective Equipment (PPE)</a:t>
            </a:r>
          </a:p>
        </p:txBody>
      </p:sp>
      <p:sp>
        <p:nvSpPr>
          <p:cNvPr id="5" name="Slide Number Placeholder 4">
            <a:extLst>
              <a:ext uri="{FF2B5EF4-FFF2-40B4-BE49-F238E27FC236}">
                <a16:creationId xmlns:a16="http://schemas.microsoft.com/office/drawing/2014/main" id="{FA4AB608-29D2-4ED5-A9DF-57472CFAB923}"/>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99BC267-C0F8-440A-B919-B707B25611CD}" type="slidenum">
              <a:rPr lang="en-US" altLang="en-US">
                <a:solidFill>
                  <a:srgbClr val="898989"/>
                </a:solidFill>
                <a:latin typeface="Calibri" panose="020F0502020204030204" pitchFamily="34" charset="0"/>
              </a:rPr>
              <a:pPr eaLnBrk="1" hangingPunct="1"/>
              <a:t>1</a:t>
            </a:fld>
            <a:endParaRPr lang="en-US" altLang="en-US">
              <a:solidFill>
                <a:srgbClr val="898989"/>
              </a:solidFill>
              <a:latin typeface="Calibri" panose="020F0502020204030204" pitchFamily="34" charset="0"/>
            </a:endParaRPr>
          </a:p>
        </p:txBody>
      </p:sp>
      <p:pic>
        <p:nvPicPr>
          <p:cNvPr id="2054" name="Picture 7" descr="C:\Users\HP\Desktop\Vision 2030\DSC04473.JPG">
            <a:extLst>
              <a:ext uri="{FF2B5EF4-FFF2-40B4-BE49-F238E27FC236}">
                <a16:creationId xmlns:a16="http://schemas.microsoft.com/office/drawing/2014/main" id="{8FA27B69-5519-4C1A-BC0D-7D7F94B1A3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27126" r="30835" b="5305"/>
          <a:stretch>
            <a:fillRect/>
          </a:stretch>
        </p:blipFill>
        <p:spPr bwMode="auto">
          <a:xfrm>
            <a:off x="1066800" y="1789113"/>
            <a:ext cx="3222625" cy="371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7">
            <a:extLst>
              <a:ext uri="{FF2B5EF4-FFF2-40B4-BE49-F238E27FC236}">
                <a16:creationId xmlns:a16="http://schemas.microsoft.com/office/drawing/2014/main" id="{9C753673-2907-407B-A871-8C306F7031A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29200" y="1789113"/>
            <a:ext cx="2819400" cy="376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7">
            <a:extLst>
              <a:ext uri="{FF2B5EF4-FFF2-40B4-BE49-F238E27FC236}">
                <a16:creationId xmlns:a16="http://schemas.microsoft.com/office/drawing/2014/main" id="{2779EE2A-1CC2-49D1-832E-745AA5214545}"/>
              </a:ext>
            </a:extLst>
          </p:cNvPr>
          <p:cNvSpPr txBox="1"/>
          <p:nvPr/>
        </p:nvSpPr>
        <p:spPr>
          <a:xfrm>
            <a:off x="6348291" y="5894686"/>
            <a:ext cx="2635250" cy="461665"/>
          </a:xfrm>
          <a:prstGeom prst="rect">
            <a:avLst/>
          </a:prstGeom>
          <a:noFill/>
        </p:spPr>
        <p:txBody>
          <a:bodyPr wrap="square" rtlCol="0">
            <a:spAutoFit/>
          </a:bodyPr>
          <a:lstStyle/>
          <a:p>
            <a:pPr algn="r"/>
            <a:r>
              <a:rPr lang="de-DE" sz="1200" dirty="0"/>
              <a:t>Version:2.0</a:t>
            </a:r>
            <a:br>
              <a:rPr lang="de-DE" sz="1200" dirty="0"/>
            </a:br>
            <a:r>
              <a:rPr lang="de-DE" sz="1200" dirty="0"/>
              <a:t>Last Update: August 2017</a:t>
            </a:r>
            <a:endParaRPr lang="en-GB" sz="1200" dirty="0"/>
          </a:p>
        </p:txBody>
      </p:sp>
    </p:spTree>
    <p:extLst>
      <p:ext uri="{BB962C8B-B14F-4D97-AF65-F5344CB8AC3E}">
        <p14:creationId xmlns:p14="http://schemas.microsoft.com/office/powerpoint/2010/main" val="10094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A2287D04-C606-44DE-8567-DDCD3C3E178F}"/>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E8D81C4-E79C-4DD7-8AE3-A9CBAF2FD621}" type="slidenum">
              <a:rPr lang="en-US" altLang="en-US">
                <a:solidFill>
                  <a:srgbClr val="898989"/>
                </a:solidFill>
                <a:latin typeface="Calibri" panose="020F0502020204030204" pitchFamily="34" charset="0"/>
              </a:rPr>
              <a:pPr eaLnBrk="1" hangingPunct="1"/>
              <a:t>10</a:t>
            </a:fld>
            <a:endParaRPr lang="en-US" altLang="en-US">
              <a:solidFill>
                <a:srgbClr val="898989"/>
              </a:solidFill>
              <a:latin typeface="Calibri" panose="020F0502020204030204" pitchFamily="34" charset="0"/>
            </a:endParaRPr>
          </a:p>
        </p:txBody>
      </p:sp>
      <p:sp>
        <p:nvSpPr>
          <p:cNvPr id="11268" name="TextBox 5">
            <a:extLst>
              <a:ext uri="{FF2B5EF4-FFF2-40B4-BE49-F238E27FC236}">
                <a16:creationId xmlns:a16="http://schemas.microsoft.com/office/drawing/2014/main" id="{B3DF01D7-2EF1-4A1F-B10F-D39D6AD13CEB}"/>
              </a:ext>
            </a:extLst>
          </p:cNvPr>
          <p:cNvSpPr txBox="1">
            <a:spLocks noChangeArrowheads="1"/>
          </p:cNvSpPr>
          <p:nvPr/>
        </p:nvSpPr>
        <p:spPr bwMode="auto">
          <a:xfrm>
            <a:off x="165100" y="417513"/>
            <a:ext cx="8305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 typeface="Arial" panose="020B0604020202020204" pitchFamily="34" charset="0"/>
              <a:buNone/>
            </a:pPr>
            <a:r>
              <a:rPr lang="en-GB" altLang="en-US" sz="2000">
                <a:latin typeface="Calibri" panose="020F0502020204030204" pitchFamily="34" charset="0"/>
              </a:rPr>
              <a:t> </a:t>
            </a:r>
          </a:p>
        </p:txBody>
      </p:sp>
      <p:sp>
        <p:nvSpPr>
          <p:cNvPr id="11269" name="Content Placeholder 2">
            <a:extLst>
              <a:ext uri="{FF2B5EF4-FFF2-40B4-BE49-F238E27FC236}">
                <a16:creationId xmlns:a16="http://schemas.microsoft.com/office/drawing/2014/main" id="{6B6F5E41-1C5D-4D54-AF4A-BD6374D44869}"/>
              </a:ext>
            </a:extLst>
          </p:cNvPr>
          <p:cNvSpPr>
            <a:spLocks noGrp="1"/>
          </p:cNvSpPr>
          <p:nvPr>
            <p:ph idx="1"/>
          </p:nvPr>
        </p:nvSpPr>
        <p:spPr>
          <a:xfrm>
            <a:off x="381000" y="1454150"/>
            <a:ext cx="4495800" cy="4260850"/>
          </a:xfrm>
        </p:spPr>
        <p:txBody>
          <a:bodyPr/>
          <a:lstStyle/>
          <a:p>
            <a:pPr marL="0" indent="0" algn="just">
              <a:buFont typeface="Arial" panose="020B0604020202020204" pitchFamily="34" charset="0"/>
              <a:buNone/>
            </a:pPr>
            <a:r>
              <a:rPr lang="en-GB" altLang="en-US"/>
              <a:t> </a:t>
            </a:r>
          </a:p>
        </p:txBody>
      </p:sp>
      <p:pic>
        <p:nvPicPr>
          <p:cNvPr id="11270" name="Picture 2">
            <a:extLst>
              <a:ext uri="{FF2B5EF4-FFF2-40B4-BE49-F238E27FC236}">
                <a16:creationId xmlns:a16="http://schemas.microsoft.com/office/drawing/2014/main" id="{16282D45-C5ED-4CEA-A598-72C04BF1FA7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1600200"/>
            <a:ext cx="5715000" cy="380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a:extLst>
              <a:ext uri="{FF2B5EF4-FFF2-40B4-BE49-F238E27FC236}">
                <a16:creationId xmlns:a16="http://schemas.microsoft.com/office/drawing/2014/main" id="{2043A4DD-48E1-4A31-AD60-6E3CC898C1AE}"/>
              </a:ext>
            </a:extLst>
          </p:cNvPr>
          <p:cNvSpPr>
            <a:spLocks noGrp="1"/>
          </p:cNvSpPr>
          <p:nvPr>
            <p:ph type="title"/>
          </p:nvPr>
        </p:nvSpPr>
        <p:spPr>
          <a:xfrm>
            <a:off x="787790" y="312738"/>
            <a:ext cx="7746609" cy="898525"/>
          </a:xfrm>
          <a:solidFill>
            <a:schemeClr val="accent1">
              <a:lumMod val="20000"/>
              <a:lumOff val="80000"/>
            </a:schemeClr>
          </a:solidFill>
        </p:spPr>
        <p:txBody>
          <a:bodyPr/>
          <a:lstStyle/>
          <a:p>
            <a:pPr algn="l" eaLnBrk="1" hangingPunct="1">
              <a:defRPr/>
            </a:pPr>
            <a:r>
              <a:rPr lang="en-GB" sz="2800" dirty="0"/>
              <a:t>Thank you</a:t>
            </a:r>
          </a:p>
        </p:txBody>
      </p:sp>
    </p:spTree>
    <p:extLst>
      <p:ext uri="{BB962C8B-B14F-4D97-AF65-F5344CB8AC3E}">
        <p14:creationId xmlns:p14="http://schemas.microsoft.com/office/powerpoint/2010/main" val="316426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EA7A49EB-3BBC-4126-B797-7CE179A9778C}"/>
              </a:ext>
            </a:extLst>
          </p:cNvPr>
          <p:cNvSpPr>
            <a:spLocks noGrp="1"/>
          </p:cNvSpPr>
          <p:nvPr>
            <p:ph type="title"/>
          </p:nvPr>
        </p:nvSpPr>
        <p:spPr>
          <a:xfrm>
            <a:off x="984738" y="312739"/>
            <a:ext cx="7549662" cy="672000"/>
          </a:xfrm>
          <a:solidFill>
            <a:schemeClr val="accent1">
              <a:lumMod val="20000"/>
              <a:lumOff val="80000"/>
            </a:schemeClr>
          </a:solidFill>
        </p:spPr>
        <p:txBody>
          <a:bodyPr/>
          <a:lstStyle/>
          <a:p>
            <a:pPr algn="l" eaLnBrk="1" hangingPunct="1">
              <a:defRPr/>
            </a:pPr>
            <a:r>
              <a:rPr lang="en-GB" sz="2800" dirty="0"/>
              <a:t>Don’t get sick! </a:t>
            </a:r>
          </a:p>
        </p:txBody>
      </p:sp>
      <p:sp>
        <p:nvSpPr>
          <p:cNvPr id="5" name="Slide Number Placeholder 4">
            <a:extLst>
              <a:ext uri="{FF2B5EF4-FFF2-40B4-BE49-F238E27FC236}">
                <a16:creationId xmlns:a16="http://schemas.microsoft.com/office/drawing/2014/main" id="{2D656849-2DAB-495D-97AC-A72C57B00A2A}"/>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9915712-8495-4575-82FA-20CA05770DD4}" type="slidenum">
              <a:rPr lang="en-US" altLang="en-US">
                <a:solidFill>
                  <a:srgbClr val="898989"/>
                </a:solidFill>
                <a:latin typeface="Calibri" panose="020F0502020204030204" pitchFamily="34" charset="0"/>
              </a:rPr>
              <a:pPr eaLnBrk="1" hangingPunct="1"/>
              <a:t>2</a:t>
            </a:fld>
            <a:endParaRPr lang="en-US" altLang="en-US">
              <a:solidFill>
                <a:srgbClr val="898989"/>
              </a:solidFill>
              <a:latin typeface="Calibri" panose="020F0502020204030204" pitchFamily="34" charset="0"/>
            </a:endParaRPr>
          </a:p>
        </p:txBody>
      </p:sp>
      <p:sp>
        <p:nvSpPr>
          <p:cNvPr id="4101" name="TextBox 5">
            <a:extLst>
              <a:ext uri="{FF2B5EF4-FFF2-40B4-BE49-F238E27FC236}">
                <a16:creationId xmlns:a16="http://schemas.microsoft.com/office/drawing/2014/main" id="{022E77EC-8FFD-43D7-A41A-60B977A9000F}"/>
              </a:ext>
            </a:extLst>
          </p:cNvPr>
          <p:cNvSpPr txBox="1">
            <a:spLocks noChangeArrowheads="1"/>
          </p:cNvSpPr>
          <p:nvPr/>
        </p:nvSpPr>
        <p:spPr bwMode="auto">
          <a:xfrm>
            <a:off x="381000" y="762000"/>
            <a:ext cx="8305800" cy="708025"/>
          </a:xfrm>
          <a:prstGeom prst="rect">
            <a:avLst/>
          </a:prstGeom>
          <a:noFill/>
          <a:ln>
            <a:noFill/>
          </a:ln>
          <a:extLst/>
        </p:spPr>
        <p:txBody>
          <a:bodyPr>
            <a:spAutoFit/>
          </a:bodyPr>
          <a:lstStyle>
            <a:lvl1pPr marL="342900" indent="-34290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indent="0" eaLnBrk="1" hangingPunct="1">
              <a:spcBef>
                <a:spcPct val="0"/>
              </a:spcBef>
              <a:buFont typeface="Arial" charset="0"/>
              <a:buNone/>
              <a:defRPr/>
            </a:pPr>
            <a:r>
              <a:rPr lang="en-GB" sz="2000" dirty="0">
                <a:cs typeface="Arial" charset="0"/>
              </a:rPr>
              <a:t> </a:t>
            </a:r>
          </a:p>
          <a:p>
            <a:pPr eaLnBrk="1" hangingPunct="1">
              <a:spcBef>
                <a:spcPct val="0"/>
              </a:spcBef>
              <a:defRPr/>
            </a:pPr>
            <a:endParaRPr lang="en-US" altLang="en-US" sz="2000" dirty="0">
              <a:latin typeface="+mn-lt"/>
              <a:cs typeface="Arial" charset="0"/>
            </a:endParaRPr>
          </a:p>
        </p:txBody>
      </p:sp>
      <p:sp>
        <p:nvSpPr>
          <p:cNvPr id="10" name="Content Placeholder 2">
            <a:extLst>
              <a:ext uri="{FF2B5EF4-FFF2-40B4-BE49-F238E27FC236}">
                <a16:creationId xmlns:a16="http://schemas.microsoft.com/office/drawing/2014/main" id="{53E32CC3-1156-46EC-92FC-DC1A3E17AAD1}"/>
              </a:ext>
            </a:extLst>
          </p:cNvPr>
          <p:cNvSpPr>
            <a:spLocks noGrp="1"/>
          </p:cNvSpPr>
          <p:nvPr>
            <p:ph idx="1"/>
          </p:nvPr>
        </p:nvSpPr>
        <p:spPr>
          <a:xfrm>
            <a:off x="984738" y="1116013"/>
            <a:ext cx="5111262" cy="4598987"/>
          </a:xfrm>
        </p:spPr>
        <p:txBody>
          <a:bodyPr/>
          <a:lstStyle/>
          <a:p>
            <a:pPr>
              <a:buFont typeface="Arial" charset="0"/>
              <a:buChar char="•"/>
              <a:defRPr/>
            </a:pPr>
            <a:r>
              <a:rPr lang="en-US" sz="2400" dirty="0"/>
              <a:t>You should always wear the recommended protective equipments when emptying the toilet to ensure your own personal safety</a:t>
            </a:r>
          </a:p>
          <a:p>
            <a:pPr>
              <a:buFont typeface="Arial" charset="0"/>
              <a:buChar char="•"/>
              <a:defRPr/>
            </a:pPr>
            <a:r>
              <a:rPr lang="en-US" sz="2400" dirty="0"/>
              <a:t>The protective equipment protects  you from the germs present in human excreta. </a:t>
            </a:r>
          </a:p>
          <a:p>
            <a:pPr>
              <a:buFont typeface="Arial" charset="0"/>
              <a:buChar char="•"/>
              <a:defRPr/>
            </a:pPr>
            <a:r>
              <a:rPr lang="en-US" sz="2400" dirty="0"/>
              <a:t>When choosing the protective equipment , durability, comfort and meet the public health needs should be purchased</a:t>
            </a:r>
          </a:p>
          <a:p>
            <a:pPr marL="0" indent="0" algn="just">
              <a:buFont typeface="Arial" charset="0"/>
              <a:buNone/>
              <a:defRPr/>
            </a:pPr>
            <a:endParaRPr lang="en-GB" altLang="en-US" dirty="0"/>
          </a:p>
        </p:txBody>
      </p:sp>
      <p:pic>
        <p:nvPicPr>
          <p:cNvPr id="3079" name="Picture 7">
            <a:extLst>
              <a:ext uri="{FF2B5EF4-FFF2-40B4-BE49-F238E27FC236}">
                <a16:creationId xmlns:a16="http://schemas.microsoft.com/office/drawing/2014/main" id="{AEE024C8-DF65-4F5C-8080-6024991109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19850" y="1807699"/>
            <a:ext cx="1943100" cy="224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80559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51B69460-04E9-4E20-AED9-A8D8EB7311A0}"/>
              </a:ext>
            </a:extLst>
          </p:cNvPr>
          <p:cNvSpPr>
            <a:spLocks noGrp="1"/>
          </p:cNvSpPr>
          <p:nvPr>
            <p:ph type="title"/>
          </p:nvPr>
        </p:nvSpPr>
        <p:spPr>
          <a:xfrm>
            <a:off x="745588" y="312738"/>
            <a:ext cx="7788812" cy="898525"/>
          </a:xfrm>
          <a:solidFill>
            <a:schemeClr val="accent1">
              <a:lumMod val="20000"/>
              <a:lumOff val="80000"/>
            </a:schemeClr>
          </a:solidFill>
        </p:spPr>
        <p:txBody>
          <a:bodyPr/>
          <a:lstStyle/>
          <a:p>
            <a:pPr algn="l" eaLnBrk="1" hangingPunct="1">
              <a:defRPr/>
            </a:pPr>
            <a:r>
              <a:rPr lang="en-GB" sz="2800" dirty="0"/>
              <a:t>Protective Equipment Checklist </a:t>
            </a:r>
          </a:p>
        </p:txBody>
      </p:sp>
      <p:sp>
        <p:nvSpPr>
          <p:cNvPr id="5" name="Slide Number Placeholder 4">
            <a:extLst>
              <a:ext uri="{FF2B5EF4-FFF2-40B4-BE49-F238E27FC236}">
                <a16:creationId xmlns:a16="http://schemas.microsoft.com/office/drawing/2014/main" id="{5300E5BD-C41A-4954-B64B-BB1BAED75162}"/>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1DAD4D7-D7D4-40F0-8715-709408AF9568}" type="slidenum">
              <a:rPr lang="en-US" altLang="en-US">
                <a:solidFill>
                  <a:srgbClr val="898989"/>
                </a:solidFill>
                <a:latin typeface="Calibri" panose="020F0502020204030204" pitchFamily="34" charset="0"/>
              </a:rPr>
              <a:pPr eaLnBrk="1" hangingPunct="1"/>
              <a:t>3</a:t>
            </a:fld>
            <a:endParaRPr lang="en-US" altLang="en-US">
              <a:solidFill>
                <a:srgbClr val="898989"/>
              </a:solidFill>
              <a:latin typeface="Calibri" panose="020F0502020204030204" pitchFamily="34" charset="0"/>
            </a:endParaRPr>
          </a:p>
        </p:txBody>
      </p:sp>
      <p:sp>
        <p:nvSpPr>
          <p:cNvPr id="4101" name="TextBox 5">
            <a:extLst>
              <a:ext uri="{FF2B5EF4-FFF2-40B4-BE49-F238E27FC236}">
                <a16:creationId xmlns:a16="http://schemas.microsoft.com/office/drawing/2014/main" id="{E71DD95F-8F14-4FD3-88C2-56290D97DE86}"/>
              </a:ext>
            </a:extLst>
          </p:cNvPr>
          <p:cNvSpPr txBox="1">
            <a:spLocks noChangeArrowheads="1"/>
          </p:cNvSpPr>
          <p:nvPr/>
        </p:nvSpPr>
        <p:spPr bwMode="auto">
          <a:xfrm>
            <a:off x="381000" y="762000"/>
            <a:ext cx="8305800" cy="708025"/>
          </a:xfrm>
          <a:prstGeom prst="rect">
            <a:avLst/>
          </a:prstGeom>
          <a:noFill/>
          <a:ln>
            <a:noFill/>
          </a:ln>
          <a:extLst/>
        </p:spPr>
        <p:txBody>
          <a:bodyPr>
            <a:spAutoFit/>
          </a:bodyPr>
          <a:lstStyle>
            <a:lvl1pPr marL="342900" indent="-34290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indent="0" eaLnBrk="1" hangingPunct="1">
              <a:spcBef>
                <a:spcPct val="0"/>
              </a:spcBef>
              <a:buFont typeface="Arial" charset="0"/>
              <a:buNone/>
              <a:defRPr/>
            </a:pPr>
            <a:r>
              <a:rPr lang="en-GB" sz="2000" dirty="0">
                <a:cs typeface="Arial" charset="0"/>
              </a:rPr>
              <a:t> </a:t>
            </a:r>
          </a:p>
          <a:p>
            <a:pPr eaLnBrk="1" hangingPunct="1">
              <a:spcBef>
                <a:spcPct val="0"/>
              </a:spcBef>
              <a:defRPr/>
            </a:pPr>
            <a:endParaRPr lang="en-US" altLang="en-US" sz="2000" dirty="0">
              <a:latin typeface="+mn-lt"/>
              <a:cs typeface="Arial" charset="0"/>
            </a:endParaRPr>
          </a:p>
        </p:txBody>
      </p:sp>
      <p:sp>
        <p:nvSpPr>
          <p:cNvPr id="10" name="Content Placeholder 2">
            <a:extLst>
              <a:ext uri="{FF2B5EF4-FFF2-40B4-BE49-F238E27FC236}">
                <a16:creationId xmlns:a16="http://schemas.microsoft.com/office/drawing/2014/main" id="{0BA05006-E19A-462C-A2D0-BD4CF77B2511}"/>
              </a:ext>
            </a:extLst>
          </p:cNvPr>
          <p:cNvSpPr>
            <a:spLocks noGrp="1"/>
          </p:cNvSpPr>
          <p:nvPr>
            <p:ph idx="1"/>
          </p:nvPr>
        </p:nvSpPr>
        <p:spPr>
          <a:xfrm>
            <a:off x="745588" y="1454150"/>
            <a:ext cx="7560212" cy="4267200"/>
          </a:xfrm>
        </p:spPr>
        <p:txBody>
          <a:bodyPr/>
          <a:lstStyle/>
          <a:p>
            <a:pPr marL="0" indent="0" algn="just">
              <a:buFont typeface="Arial" charset="0"/>
              <a:buNone/>
              <a:defRPr/>
            </a:pPr>
            <a:r>
              <a:rPr lang="en-GB" altLang="en-US" sz="2400" dirty="0"/>
              <a:t>Whenever you report to empty a toilet, ensure you have the following!</a:t>
            </a:r>
          </a:p>
          <a:p>
            <a:pPr algn="just">
              <a:buFont typeface="Wingdings" panose="05000000000000000000" pitchFamily="2" charset="2"/>
              <a:buChar char="ü"/>
              <a:defRPr/>
            </a:pPr>
            <a:r>
              <a:rPr lang="en-GB" altLang="en-US" sz="2400" dirty="0"/>
              <a:t> Overalls</a:t>
            </a:r>
          </a:p>
          <a:p>
            <a:pPr algn="just">
              <a:buFont typeface="Wingdings" panose="05000000000000000000" pitchFamily="2" charset="2"/>
              <a:buChar char="ü"/>
              <a:defRPr/>
            </a:pPr>
            <a:r>
              <a:rPr lang="en-GB" altLang="en-US" sz="2400" dirty="0"/>
              <a:t> Apron</a:t>
            </a:r>
          </a:p>
          <a:p>
            <a:pPr algn="just">
              <a:buFont typeface="Wingdings" panose="05000000000000000000" pitchFamily="2" charset="2"/>
              <a:buChar char="ü"/>
              <a:defRPr/>
            </a:pPr>
            <a:r>
              <a:rPr lang="en-GB" altLang="en-US" sz="2400" dirty="0"/>
              <a:t> Helmet </a:t>
            </a:r>
          </a:p>
          <a:p>
            <a:pPr algn="just">
              <a:buFont typeface="Wingdings" panose="05000000000000000000" pitchFamily="2" charset="2"/>
              <a:buChar char="ü"/>
              <a:defRPr/>
            </a:pPr>
            <a:r>
              <a:rPr lang="en-GB" altLang="en-US" sz="2400" dirty="0"/>
              <a:t> Respirator</a:t>
            </a:r>
          </a:p>
          <a:p>
            <a:pPr algn="just">
              <a:buFont typeface="Wingdings" panose="05000000000000000000" pitchFamily="2" charset="2"/>
              <a:buChar char="ü"/>
              <a:defRPr/>
            </a:pPr>
            <a:r>
              <a:rPr lang="en-GB" altLang="en-US" sz="2400" dirty="0"/>
              <a:t> Gloves</a:t>
            </a:r>
          </a:p>
          <a:p>
            <a:pPr marL="0" indent="0" algn="just">
              <a:buFont typeface="Arial" charset="0"/>
              <a:buNone/>
              <a:defRPr/>
            </a:pPr>
            <a:endParaRPr lang="en-GB" altLang="en-US" dirty="0"/>
          </a:p>
        </p:txBody>
      </p:sp>
      <p:pic>
        <p:nvPicPr>
          <p:cNvPr id="4103" name="Picture 8">
            <a:extLst>
              <a:ext uri="{FF2B5EF4-FFF2-40B4-BE49-F238E27FC236}">
                <a16:creationId xmlns:a16="http://schemas.microsoft.com/office/drawing/2014/main" id="{BF23063B-17E2-4BAD-A206-F2B230D400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33900" y="2205038"/>
            <a:ext cx="2171700" cy="289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00234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A01B1006-9080-4E9E-8040-41C733403807}"/>
              </a:ext>
            </a:extLst>
          </p:cNvPr>
          <p:cNvSpPr>
            <a:spLocks noGrp="1"/>
          </p:cNvSpPr>
          <p:nvPr>
            <p:ph type="title"/>
          </p:nvPr>
        </p:nvSpPr>
        <p:spPr>
          <a:xfrm>
            <a:off x="900332" y="312738"/>
            <a:ext cx="7634068" cy="898525"/>
          </a:xfrm>
          <a:solidFill>
            <a:schemeClr val="accent1">
              <a:lumMod val="20000"/>
              <a:lumOff val="80000"/>
            </a:schemeClr>
          </a:solidFill>
        </p:spPr>
        <p:txBody>
          <a:bodyPr/>
          <a:lstStyle/>
          <a:p>
            <a:pPr algn="l" eaLnBrk="1" hangingPunct="1">
              <a:defRPr/>
            </a:pPr>
            <a:r>
              <a:rPr lang="en-GB" sz="2800" dirty="0"/>
              <a:t>Protective Equipment Checklist </a:t>
            </a:r>
          </a:p>
        </p:txBody>
      </p:sp>
      <p:sp>
        <p:nvSpPr>
          <p:cNvPr id="5" name="Slide Number Placeholder 4">
            <a:extLst>
              <a:ext uri="{FF2B5EF4-FFF2-40B4-BE49-F238E27FC236}">
                <a16:creationId xmlns:a16="http://schemas.microsoft.com/office/drawing/2014/main" id="{CBA471B8-EEB4-404F-85DD-EEAF8DA056D7}"/>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03C739D-3E49-484D-B05D-AF2E40C38674}" type="slidenum">
              <a:rPr lang="en-US" altLang="en-US">
                <a:solidFill>
                  <a:srgbClr val="898989"/>
                </a:solidFill>
                <a:latin typeface="Calibri" panose="020F0502020204030204" pitchFamily="34" charset="0"/>
              </a:rPr>
              <a:pPr eaLnBrk="1" hangingPunct="1"/>
              <a:t>4</a:t>
            </a:fld>
            <a:endParaRPr lang="en-US" altLang="en-US">
              <a:solidFill>
                <a:srgbClr val="898989"/>
              </a:solidFill>
              <a:latin typeface="Calibri" panose="020F0502020204030204" pitchFamily="34" charset="0"/>
            </a:endParaRPr>
          </a:p>
        </p:txBody>
      </p:sp>
      <p:sp>
        <p:nvSpPr>
          <p:cNvPr id="4101" name="TextBox 5">
            <a:extLst>
              <a:ext uri="{FF2B5EF4-FFF2-40B4-BE49-F238E27FC236}">
                <a16:creationId xmlns:a16="http://schemas.microsoft.com/office/drawing/2014/main" id="{8D2637E5-6595-41E2-81C9-5452901CF336}"/>
              </a:ext>
            </a:extLst>
          </p:cNvPr>
          <p:cNvSpPr txBox="1">
            <a:spLocks noChangeArrowheads="1"/>
          </p:cNvSpPr>
          <p:nvPr/>
        </p:nvSpPr>
        <p:spPr bwMode="auto">
          <a:xfrm>
            <a:off x="381000" y="762000"/>
            <a:ext cx="8305800" cy="708025"/>
          </a:xfrm>
          <a:prstGeom prst="rect">
            <a:avLst/>
          </a:prstGeom>
          <a:noFill/>
          <a:ln>
            <a:noFill/>
          </a:ln>
          <a:extLst/>
        </p:spPr>
        <p:txBody>
          <a:bodyPr>
            <a:spAutoFit/>
          </a:bodyPr>
          <a:lstStyle>
            <a:lvl1pPr marL="342900" indent="-34290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indent="0" eaLnBrk="1" hangingPunct="1">
              <a:spcBef>
                <a:spcPct val="0"/>
              </a:spcBef>
              <a:buFont typeface="Arial" charset="0"/>
              <a:buNone/>
              <a:defRPr/>
            </a:pPr>
            <a:r>
              <a:rPr lang="en-GB" sz="2000" dirty="0">
                <a:cs typeface="Arial" charset="0"/>
              </a:rPr>
              <a:t> </a:t>
            </a:r>
          </a:p>
          <a:p>
            <a:pPr eaLnBrk="1" hangingPunct="1">
              <a:spcBef>
                <a:spcPct val="0"/>
              </a:spcBef>
              <a:defRPr/>
            </a:pPr>
            <a:endParaRPr lang="en-US" altLang="en-US" sz="2000" dirty="0">
              <a:latin typeface="+mn-lt"/>
              <a:cs typeface="Arial" charset="0"/>
            </a:endParaRPr>
          </a:p>
        </p:txBody>
      </p:sp>
      <p:sp>
        <p:nvSpPr>
          <p:cNvPr id="5126" name="Content Placeholder 2">
            <a:extLst>
              <a:ext uri="{FF2B5EF4-FFF2-40B4-BE49-F238E27FC236}">
                <a16:creationId xmlns:a16="http://schemas.microsoft.com/office/drawing/2014/main" id="{C4AB5866-5085-4F77-9A5E-4032B4007CA1}"/>
              </a:ext>
            </a:extLst>
          </p:cNvPr>
          <p:cNvSpPr>
            <a:spLocks noGrp="1"/>
          </p:cNvSpPr>
          <p:nvPr>
            <p:ph idx="1"/>
          </p:nvPr>
        </p:nvSpPr>
        <p:spPr>
          <a:xfrm>
            <a:off x="900332" y="1454150"/>
            <a:ext cx="7405468" cy="4267200"/>
          </a:xfrm>
        </p:spPr>
        <p:txBody>
          <a:bodyPr/>
          <a:lstStyle/>
          <a:p>
            <a:pPr marL="0" indent="0" algn="just">
              <a:buFont typeface="Arial" panose="020B0604020202020204" pitchFamily="34" charset="0"/>
              <a:buNone/>
            </a:pPr>
            <a:r>
              <a:rPr lang="en-GB" altLang="en-US" sz="2400" dirty="0"/>
              <a:t>A respirator prevents you from inhaling any </a:t>
            </a:r>
            <a:r>
              <a:rPr lang="en-GB" altLang="en-US" sz="2400" dirty="0">
                <a:solidFill>
                  <a:srgbClr val="FF0000"/>
                </a:solidFill>
              </a:rPr>
              <a:t>germs</a:t>
            </a:r>
            <a:r>
              <a:rPr lang="en-GB" altLang="en-US" sz="2400" dirty="0"/>
              <a:t> in the air </a:t>
            </a:r>
          </a:p>
        </p:txBody>
      </p:sp>
      <p:pic>
        <p:nvPicPr>
          <p:cNvPr id="5127" name="Picture 7" descr="Respiratory Protection">
            <a:hlinkClick r:id="rId3"/>
            <a:extLst>
              <a:ext uri="{FF2B5EF4-FFF2-40B4-BE49-F238E27FC236}">
                <a16:creationId xmlns:a16="http://schemas.microsoft.com/office/drawing/2014/main" id="{3ACD5168-623D-4AB7-8D4A-9B08FBD5695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27472" y="2554287"/>
            <a:ext cx="3151188" cy="3167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9955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2549B0E9-96F5-4AD5-A609-7117C7043CE0}"/>
              </a:ext>
            </a:extLst>
          </p:cNvPr>
          <p:cNvSpPr>
            <a:spLocks noGrp="1"/>
          </p:cNvSpPr>
          <p:nvPr>
            <p:ph type="title"/>
          </p:nvPr>
        </p:nvSpPr>
        <p:spPr>
          <a:xfrm>
            <a:off x="844062" y="312738"/>
            <a:ext cx="7690338" cy="898525"/>
          </a:xfrm>
          <a:solidFill>
            <a:schemeClr val="accent1">
              <a:lumMod val="20000"/>
              <a:lumOff val="80000"/>
            </a:schemeClr>
          </a:solidFill>
        </p:spPr>
        <p:txBody>
          <a:bodyPr/>
          <a:lstStyle/>
          <a:p>
            <a:pPr algn="l" eaLnBrk="1" hangingPunct="1">
              <a:defRPr/>
            </a:pPr>
            <a:r>
              <a:rPr lang="en-GB" sz="2800" dirty="0"/>
              <a:t>Gumboots</a:t>
            </a:r>
          </a:p>
        </p:txBody>
      </p:sp>
      <p:sp>
        <p:nvSpPr>
          <p:cNvPr id="5" name="Slide Number Placeholder 4">
            <a:extLst>
              <a:ext uri="{FF2B5EF4-FFF2-40B4-BE49-F238E27FC236}">
                <a16:creationId xmlns:a16="http://schemas.microsoft.com/office/drawing/2014/main" id="{0485AE82-07DB-43B5-BFEB-1BAAA9692121}"/>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3F6EB81-1B10-429F-819F-9E47A5199A84}" type="slidenum">
              <a:rPr lang="en-US" altLang="en-US">
                <a:solidFill>
                  <a:srgbClr val="898989"/>
                </a:solidFill>
                <a:latin typeface="Calibri" panose="020F0502020204030204" pitchFamily="34" charset="0"/>
              </a:rPr>
              <a:pPr eaLnBrk="1" hangingPunct="1"/>
              <a:t>5</a:t>
            </a:fld>
            <a:endParaRPr lang="en-US" altLang="en-US">
              <a:solidFill>
                <a:srgbClr val="898989"/>
              </a:solidFill>
              <a:latin typeface="Calibri" panose="020F0502020204030204" pitchFamily="34" charset="0"/>
            </a:endParaRPr>
          </a:p>
        </p:txBody>
      </p:sp>
      <p:sp>
        <p:nvSpPr>
          <p:cNvPr id="4101" name="TextBox 5">
            <a:extLst>
              <a:ext uri="{FF2B5EF4-FFF2-40B4-BE49-F238E27FC236}">
                <a16:creationId xmlns:a16="http://schemas.microsoft.com/office/drawing/2014/main" id="{182966D4-DAE3-4E97-A2AA-352749E0E2A6}"/>
              </a:ext>
            </a:extLst>
          </p:cNvPr>
          <p:cNvSpPr txBox="1">
            <a:spLocks noChangeArrowheads="1"/>
          </p:cNvSpPr>
          <p:nvPr/>
        </p:nvSpPr>
        <p:spPr bwMode="auto">
          <a:xfrm>
            <a:off x="381000" y="762000"/>
            <a:ext cx="8305800" cy="708025"/>
          </a:xfrm>
          <a:prstGeom prst="rect">
            <a:avLst/>
          </a:prstGeom>
          <a:noFill/>
          <a:ln>
            <a:noFill/>
          </a:ln>
          <a:extLst/>
        </p:spPr>
        <p:txBody>
          <a:bodyPr>
            <a:spAutoFit/>
          </a:bodyPr>
          <a:lstStyle>
            <a:lvl1pPr marL="342900" indent="-34290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indent="0" eaLnBrk="1" hangingPunct="1">
              <a:spcBef>
                <a:spcPct val="0"/>
              </a:spcBef>
              <a:buFont typeface="Arial" charset="0"/>
              <a:buNone/>
              <a:defRPr/>
            </a:pPr>
            <a:r>
              <a:rPr lang="en-GB" sz="2000" dirty="0">
                <a:cs typeface="Arial" charset="0"/>
              </a:rPr>
              <a:t> </a:t>
            </a:r>
          </a:p>
          <a:p>
            <a:pPr eaLnBrk="1" hangingPunct="1">
              <a:spcBef>
                <a:spcPct val="0"/>
              </a:spcBef>
              <a:defRPr/>
            </a:pPr>
            <a:endParaRPr lang="en-US" altLang="en-US" sz="2000" dirty="0">
              <a:latin typeface="+mn-lt"/>
              <a:cs typeface="Arial" charset="0"/>
            </a:endParaRPr>
          </a:p>
        </p:txBody>
      </p:sp>
      <p:sp>
        <p:nvSpPr>
          <p:cNvPr id="6150" name="Content Placeholder 2">
            <a:extLst>
              <a:ext uri="{FF2B5EF4-FFF2-40B4-BE49-F238E27FC236}">
                <a16:creationId xmlns:a16="http://schemas.microsoft.com/office/drawing/2014/main" id="{60D3D4C8-F47B-4E60-8D2C-4C65AF016922}"/>
              </a:ext>
            </a:extLst>
          </p:cNvPr>
          <p:cNvSpPr>
            <a:spLocks noGrp="1"/>
          </p:cNvSpPr>
          <p:nvPr>
            <p:ph idx="1"/>
          </p:nvPr>
        </p:nvSpPr>
        <p:spPr>
          <a:xfrm>
            <a:off x="844062" y="1454150"/>
            <a:ext cx="7461738" cy="4267200"/>
          </a:xfrm>
        </p:spPr>
        <p:txBody>
          <a:bodyPr/>
          <a:lstStyle/>
          <a:p>
            <a:pPr marL="0" indent="0" algn="just">
              <a:buFont typeface="Arial" panose="020B0604020202020204" pitchFamily="34" charset="0"/>
              <a:buNone/>
            </a:pPr>
            <a:r>
              <a:rPr lang="en-GB" altLang="en-US" sz="2400" b="1" dirty="0"/>
              <a:t>Gumboots protect your feet </a:t>
            </a:r>
            <a:r>
              <a:rPr lang="en-GB" altLang="en-US" sz="2400" dirty="0"/>
              <a:t>from urine, faeces, broken glass or metal.</a:t>
            </a:r>
          </a:p>
        </p:txBody>
      </p:sp>
      <p:pic>
        <p:nvPicPr>
          <p:cNvPr id="6151" name="Picture 8" descr="gumboot">
            <a:extLst>
              <a:ext uri="{FF2B5EF4-FFF2-40B4-BE49-F238E27FC236}">
                <a16:creationId xmlns:a16="http://schemas.microsoft.com/office/drawing/2014/main" id="{3AEF9540-7ECF-4EC2-A1C6-2831E6F6B3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7299" y="2312194"/>
            <a:ext cx="2735263" cy="320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14129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527FCAA5-3EAA-499D-B5B0-D622600A43E8}"/>
              </a:ext>
            </a:extLst>
          </p:cNvPr>
          <p:cNvSpPr>
            <a:spLocks noGrp="1"/>
          </p:cNvSpPr>
          <p:nvPr>
            <p:ph type="title"/>
          </p:nvPr>
        </p:nvSpPr>
        <p:spPr>
          <a:xfrm>
            <a:off x="815926" y="312738"/>
            <a:ext cx="7718474" cy="898525"/>
          </a:xfrm>
          <a:solidFill>
            <a:schemeClr val="accent1">
              <a:lumMod val="20000"/>
              <a:lumOff val="80000"/>
            </a:schemeClr>
          </a:solidFill>
        </p:spPr>
        <p:txBody>
          <a:bodyPr/>
          <a:lstStyle/>
          <a:p>
            <a:pPr algn="l" eaLnBrk="1" hangingPunct="1">
              <a:defRPr/>
            </a:pPr>
            <a:r>
              <a:rPr lang="en-GB" sz="2800" dirty="0"/>
              <a:t>Helmet</a:t>
            </a:r>
          </a:p>
        </p:txBody>
      </p:sp>
      <p:sp>
        <p:nvSpPr>
          <p:cNvPr id="5" name="Slide Number Placeholder 4">
            <a:extLst>
              <a:ext uri="{FF2B5EF4-FFF2-40B4-BE49-F238E27FC236}">
                <a16:creationId xmlns:a16="http://schemas.microsoft.com/office/drawing/2014/main" id="{A77089AA-E8D0-479E-885C-C2B78DC971F5}"/>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16090DE-5A6B-4E8A-B450-71F77321DEEC}" type="slidenum">
              <a:rPr lang="en-US" altLang="en-US">
                <a:solidFill>
                  <a:srgbClr val="898989"/>
                </a:solidFill>
                <a:latin typeface="Calibri" panose="020F0502020204030204" pitchFamily="34" charset="0"/>
              </a:rPr>
              <a:pPr eaLnBrk="1" hangingPunct="1"/>
              <a:t>6</a:t>
            </a:fld>
            <a:endParaRPr lang="en-US" altLang="en-US">
              <a:solidFill>
                <a:srgbClr val="898989"/>
              </a:solidFill>
              <a:latin typeface="Calibri" panose="020F0502020204030204" pitchFamily="34" charset="0"/>
            </a:endParaRPr>
          </a:p>
        </p:txBody>
      </p:sp>
      <p:sp>
        <p:nvSpPr>
          <p:cNvPr id="4101" name="TextBox 5">
            <a:extLst>
              <a:ext uri="{FF2B5EF4-FFF2-40B4-BE49-F238E27FC236}">
                <a16:creationId xmlns:a16="http://schemas.microsoft.com/office/drawing/2014/main" id="{2FB16AF2-DCD0-4615-9A45-E3D00F631E0C}"/>
              </a:ext>
            </a:extLst>
          </p:cNvPr>
          <p:cNvSpPr txBox="1">
            <a:spLocks noChangeArrowheads="1"/>
          </p:cNvSpPr>
          <p:nvPr/>
        </p:nvSpPr>
        <p:spPr bwMode="auto">
          <a:xfrm>
            <a:off x="381000" y="762000"/>
            <a:ext cx="8305800" cy="708025"/>
          </a:xfrm>
          <a:prstGeom prst="rect">
            <a:avLst/>
          </a:prstGeom>
          <a:noFill/>
          <a:ln>
            <a:noFill/>
          </a:ln>
          <a:extLst/>
        </p:spPr>
        <p:txBody>
          <a:bodyPr>
            <a:spAutoFit/>
          </a:bodyPr>
          <a:lstStyle>
            <a:lvl1pPr marL="342900" indent="-34290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indent="0" eaLnBrk="1" hangingPunct="1">
              <a:spcBef>
                <a:spcPct val="0"/>
              </a:spcBef>
              <a:buFont typeface="Arial" charset="0"/>
              <a:buNone/>
              <a:defRPr/>
            </a:pPr>
            <a:r>
              <a:rPr lang="en-GB" sz="2000" dirty="0">
                <a:cs typeface="Arial" charset="0"/>
              </a:rPr>
              <a:t> </a:t>
            </a:r>
          </a:p>
          <a:p>
            <a:pPr eaLnBrk="1" hangingPunct="1">
              <a:spcBef>
                <a:spcPct val="0"/>
              </a:spcBef>
              <a:defRPr/>
            </a:pPr>
            <a:endParaRPr lang="en-US" altLang="en-US" sz="2000" dirty="0">
              <a:latin typeface="+mn-lt"/>
              <a:cs typeface="Arial" charset="0"/>
            </a:endParaRPr>
          </a:p>
        </p:txBody>
      </p:sp>
      <p:sp>
        <p:nvSpPr>
          <p:cNvPr id="7174" name="Content Placeholder 2">
            <a:extLst>
              <a:ext uri="{FF2B5EF4-FFF2-40B4-BE49-F238E27FC236}">
                <a16:creationId xmlns:a16="http://schemas.microsoft.com/office/drawing/2014/main" id="{661E892C-C26A-4429-8C2C-BA0E2E3E3CAD}"/>
              </a:ext>
            </a:extLst>
          </p:cNvPr>
          <p:cNvSpPr>
            <a:spLocks noGrp="1"/>
          </p:cNvSpPr>
          <p:nvPr>
            <p:ph idx="1"/>
          </p:nvPr>
        </p:nvSpPr>
        <p:spPr>
          <a:xfrm>
            <a:off x="815926" y="1454150"/>
            <a:ext cx="7489874" cy="4267200"/>
          </a:xfrm>
        </p:spPr>
        <p:txBody>
          <a:bodyPr/>
          <a:lstStyle/>
          <a:p>
            <a:pPr marL="0" indent="0" algn="just">
              <a:buFont typeface="Arial" panose="020B0604020202020204" pitchFamily="34" charset="0"/>
              <a:buNone/>
            </a:pPr>
            <a:r>
              <a:rPr lang="en-GB" altLang="en-US" sz="2400" dirty="0"/>
              <a:t>A helmet protects your head. Please remember that you are emptying vaults!</a:t>
            </a:r>
          </a:p>
          <a:p>
            <a:pPr marL="0" indent="0" algn="just">
              <a:buFont typeface="Arial" panose="020B0604020202020204" pitchFamily="34" charset="0"/>
              <a:buNone/>
            </a:pPr>
            <a:r>
              <a:rPr lang="en-GB" altLang="en-US" sz="2400" b="1" dirty="0"/>
              <a:t> Always wear it when you are at work</a:t>
            </a:r>
          </a:p>
        </p:txBody>
      </p:sp>
      <p:pic>
        <p:nvPicPr>
          <p:cNvPr id="7175" name="Picture 7" descr="Helmet">
            <a:extLst>
              <a:ext uri="{FF2B5EF4-FFF2-40B4-BE49-F238E27FC236}">
                <a16:creationId xmlns:a16="http://schemas.microsoft.com/office/drawing/2014/main" id="{AE300419-9B35-440C-8C32-0999D7BB13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4483" y="3048000"/>
            <a:ext cx="25908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5620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C6F1CC0B-0568-4899-B198-51BD6698423F}"/>
              </a:ext>
            </a:extLst>
          </p:cNvPr>
          <p:cNvSpPr>
            <a:spLocks noGrp="1"/>
          </p:cNvSpPr>
          <p:nvPr>
            <p:ph type="title"/>
          </p:nvPr>
        </p:nvSpPr>
        <p:spPr>
          <a:xfrm>
            <a:off x="844062" y="312738"/>
            <a:ext cx="7690338" cy="898525"/>
          </a:xfrm>
          <a:solidFill>
            <a:schemeClr val="accent1">
              <a:lumMod val="20000"/>
              <a:lumOff val="80000"/>
            </a:schemeClr>
          </a:solidFill>
        </p:spPr>
        <p:txBody>
          <a:bodyPr/>
          <a:lstStyle/>
          <a:p>
            <a:pPr algn="l" eaLnBrk="1" hangingPunct="1">
              <a:defRPr/>
            </a:pPr>
            <a:r>
              <a:rPr lang="en-GB" sz="2800" dirty="0"/>
              <a:t>Gloves</a:t>
            </a:r>
          </a:p>
        </p:txBody>
      </p:sp>
      <p:sp>
        <p:nvSpPr>
          <p:cNvPr id="5" name="Slide Number Placeholder 4">
            <a:extLst>
              <a:ext uri="{FF2B5EF4-FFF2-40B4-BE49-F238E27FC236}">
                <a16:creationId xmlns:a16="http://schemas.microsoft.com/office/drawing/2014/main" id="{B1221B09-AB5D-474D-8733-0805674E9CBF}"/>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17A7919-27F8-4529-9BC1-43963D905E7C}" type="slidenum">
              <a:rPr lang="en-US" altLang="en-US">
                <a:solidFill>
                  <a:srgbClr val="898989"/>
                </a:solidFill>
                <a:latin typeface="Calibri" panose="020F0502020204030204" pitchFamily="34" charset="0"/>
              </a:rPr>
              <a:pPr eaLnBrk="1" hangingPunct="1"/>
              <a:t>7</a:t>
            </a:fld>
            <a:endParaRPr lang="en-US" altLang="en-US">
              <a:solidFill>
                <a:srgbClr val="898989"/>
              </a:solidFill>
              <a:latin typeface="Calibri" panose="020F0502020204030204" pitchFamily="34" charset="0"/>
            </a:endParaRPr>
          </a:p>
        </p:txBody>
      </p:sp>
      <p:sp>
        <p:nvSpPr>
          <p:cNvPr id="4101" name="TextBox 5">
            <a:extLst>
              <a:ext uri="{FF2B5EF4-FFF2-40B4-BE49-F238E27FC236}">
                <a16:creationId xmlns:a16="http://schemas.microsoft.com/office/drawing/2014/main" id="{8E83453C-D763-438F-B20A-82E456D7960D}"/>
              </a:ext>
            </a:extLst>
          </p:cNvPr>
          <p:cNvSpPr txBox="1">
            <a:spLocks noChangeArrowheads="1"/>
          </p:cNvSpPr>
          <p:nvPr/>
        </p:nvSpPr>
        <p:spPr bwMode="auto">
          <a:xfrm>
            <a:off x="381000" y="533400"/>
            <a:ext cx="8305800" cy="708025"/>
          </a:xfrm>
          <a:prstGeom prst="rect">
            <a:avLst/>
          </a:prstGeom>
          <a:noFill/>
          <a:ln>
            <a:noFill/>
          </a:ln>
          <a:extLst/>
        </p:spPr>
        <p:txBody>
          <a:bodyPr>
            <a:spAutoFit/>
          </a:bodyPr>
          <a:lstStyle>
            <a:lvl1pPr marL="342900" indent="-34290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indent="0" eaLnBrk="1" hangingPunct="1">
              <a:spcBef>
                <a:spcPct val="0"/>
              </a:spcBef>
              <a:buFont typeface="Arial" charset="0"/>
              <a:buNone/>
              <a:defRPr/>
            </a:pPr>
            <a:r>
              <a:rPr lang="en-GB" sz="2000" dirty="0">
                <a:cs typeface="Arial" charset="0"/>
              </a:rPr>
              <a:t> </a:t>
            </a:r>
          </a:p>
          <a:p>
            <a:pPr eaLnBrk="1" hangingPunct="1">
              <a:spcBef>
                <a:spcPct val="0"/>
              </a:spcBef>
              <a:defRPr/>
            </a:pPr>
            <a:endParaRPr lang="en-US" altLang="en-US" sz="2000" dirty="0">
              <a:latin typeface="+mn-lt"/>
              <a:cs typeface="Arial" charset="0"/>
            </a:endParaRPr>
          </a:p>
        </p:txBody>
      </p:sp>
      <p:sp>
        <p:nvSpPr>
          <p:cNvPr id="8198" name="Content Placeholder 2">
            <a:extLst>
              <a:ext uri="{FF2B5EF4-FFF2-40B4-BE49-F238E27FC236}">
                <a16:creationId xmlns:a16="http://schemas.microsoft.com/office/drawing/2014/main" id="{F9B0C8DE-9F16-4B50-A509-2012EEBA836E}"/>
              </a:ext>
            </a:extLst>
          </p:cNvPr>
          <p:cNvSpPr>
            <a:spLocks noGrp="1"/>
          </p:cNvSpPr>
          <p:nvPr>
            <p:ph idx="1"/>
          </p:nvPr>
        </p:nvSpPr>
        <p:spPr>
          <a:xfrm>
            <a:off x="844062" y="1454150"/>
            <a:ext cx="7461738" cy="4267200"/>
          </a:xfrm>
        </p:spPr>
        <p:txBody>
          <a:bodyPr/>
          <a:lstStyle/>
          <a:p>
            <a:pPr marL="0" indent="0" algn="just">
              <a:buFont typeface="Arial" panose="020B0604020202020204" pitchFamily="34" charset="0"/>
              <a:buNone/>
            </a:pPr>
            <a:r>
              <a:rPr lang="en-GB" altLang="en-US" sz="2400" b="1" dirty="0"/>
              <a:t>Gloves protect your hands! </a:t>
            </a:r>
            <a:r>
              <a:rPr lang="en-GB" altLang="en-US" sz="2400" dirty="0"/>
              <a:t>You should not come into any direct contact with the </a:t>
            </a:r>
            <a:r>
              <a:rPr lang="en-GB" altLang="en-US" sz="2400" dirty="0">
                <a:solidFill>
                  <a:srgbClr val="FF0000"/>
                </a:solidFill>
              </a:rPr>
              <a:t>faeces</a:t>
            </a:r>
            <a:r>
              <a:rPr lang="en-GB" altLang="en-US" sz="2400" dirty="0"/>
              <a:t> or any </a:t>
            </a:r>
            <a:r>
              <a:rPr lang="en-GB" altLang="en-US" sz="2400" dirty="0">
                <a:solidFill>
                  <a:srgbClr val="FF0000"/>
                </a:solidFill>
              </a:rPr>
              <a:t>contaminated</a:t>
            </a:r>
            <a:r>
              <a:rPr lang="en-GB" altLang="en-US" sz="2400" dirty="0"/>
              <a:t> solid waste such as broken glass or metals!</a:t>
            </a:r>
          </a:p>
        </p:txBody>
      </p:sp>
      <p:pic>
        <p:nvPicPr>
          <p:cNvPr id="8199" name="Picture 8" descr="Gloves">
            <a:extLst>
              <a:ext uri="{FF2B5EF4-FFF2-40B4-BE49-F238E27FC236}">
                <a16:creationId xmlns:a16="http://schemas.microsoft.com/office/drawing/2014/main" id="{015B45E4-F71E-4CE0-80EE-ED39643D98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0502" y="3112476"/>
            <a:ext cx="3965575" cy="176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54040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ACB353B3-2B4F-48B1-B298-5C10C3C48233}"/>
              </a:ext>
            </a:extLst>
          </p:cNvPr>
          <p:cNvSpPr>
            <a:spLocks noGrp="1"/>
          </p:cNvSpPr>
          <p:nvPr>
            <p:ph type="title"/>
          </p:nvPr>
        </p:nvSpPr>
        <p:spPr>
          <a:xfrm>
            <a:off x="829994" y="312738"/>
            <a:ext cx="7704406" cy="898525"/>
          </a:xfrm>
          <a:solidFill>
            <a:schemeClr val="accent1">
              <a:lumMod val="20000"/>
              <a:lumOff val="80000"/>
            </a:schemeClr>
          </a:solidFill>
        </p:spPr>
        <p:txBody>
          <a:bodyPr/>
          <a:lstStyle/>
          <a:p>
            <a:pPr algn="l" eaLnBrk="1" hangingPunct="1">
              <a:defRPr/>
            </a:pPr>
            <a:r>
              <a:rPr lang="en-GB" sz="2800" dirty="0"/>
              <a:t>Cleaning</a:t>
            </a:r>
          </a:p>
        </p:txBody>
      </p:sp>
      <p:sp>
        <p:nvSpPr>
          <p:cNvPr id="5" name="Slide Number Placeholder 4">
            <a:extLst>
              <a:ext uri="{FF2B5EF4-FFF2-40B4-BE49-F238E27FC236}">
                <a16:creationId xmlns:a16="http://schemas.microsoft.com/office/drawing/2014/main" id="{9DE44D12-0D68-4EFA-9948-0C32FB68F887}"/>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2941367-CE43-4324-A85D-54EF0FEDC8D4}" type="slidenum">
              <a:rPr lang="en-US" altLang="en-US">
                <a:solidFill>
                  <a:srgbClr val="898989"/>
                </a:solidFill>
                <a:latin typeface="Calibri" panose="020F0502020204030204" pitchFamily="34" charset="0"/>
              </a:rPr>
              <a:pPr eaLnBrk="1" hangingPunct="1"/>
              <a:t>8</a:t>
            </a:fld>
            <a:endParaRPr lang="en-US" altLang="en-US">
              <a:solidFill>
                <a:srgbClr val="898989"/>
              </a:solidFill>
              <a:latin typeface="Calibri" panose="020F0502020204030204" pitchFamily="34" charset="0"/>
            </a:endParaRPr>
          </a:p>
        </p:txBody>
      </p:sp>
      <p:sp>
        <p:nvSpPr>
          <p:cNvPr id="10" name="Content Placeholder 2">
            <a:extLst>
              <a:ext uri="{FF2B5EF4-FFF2-40B4-BE49-F238E27FC236}">
                <a16:creationId xmlns:a16="http://schemas.microsoft.com/office/drawing/2014/main" id="{BAAEEC2E-BFA0-45D8-89AF-AF802C71D5F1}"/>
              </a:ext>
            </a:extLst>
          </p:cNvPr>
          <p:cNvSpPr>
            <a:spLocks noGrp="1"/>
          </p:cNvSpPr>
          <p:nvPr>
            <p:ph idx="1"/>
          </p:nvPr>
        </p:nvSpPr>
        <p:spPr>
          <a:xfrm>
            <a:off x="829994" y="1371600"/>
            <a:ext cx="4885005" cy="4184650"/>
          </a:xfrm>
        </p:spPr>
        <p:txBody>
          <a:bodyPr/>
          <a:lstStyle/>
          <a:p>
            <a:pPr algn="just">
              <a:buFont typeface="Arial" charset="0"/>
              <a:buChar char="•"/>
              <a:defRPr/>
            </a:pPr>
            <a:r>
              <a:rPr lang="en-GB" sz="2400" dirty="0"/>
              <a:t>The tools and equipment that are used should be disinfected (e.g. Jik) rinsed, thoroughly dried and stored. </a:t>
            </a:r>
            <a:endParaRPr lang="en-GB" altLang="en-US" sz="2400" dirty="0"/>
          </a:p>
          <a:p>
            <a:pPr algn="just">
              <a:buFont typeface="Arial" charset="0"/>
              <a:buChar char="•"/>
              <a:defRPr/>
            </a:pPr>
            <a:r>
              <a:rPr lang="en-GB" altLang="en-US" sz="2400" dirty="0"/>
              <a:t>After emptying, make sure you wash your hands thoroughly with soap and water </a:t>
            </a:r>
          </a:p>
          <a:p>
            <a:pPr marL="0" indent="0" algn="just">
              <a:buFont typeface="Arial" charset="0"/>
              <a:buNone/>
              <a:defRPr/>
            </a:pPr>
            <a:r>
              <a:rPr lang="en-GB" altLang="en-US" sz="2400" dirty="0"/>
              <a:t> </a:t>
            </a:r>
          </a:p>
        </p:txBody>
      </p:sp>
      <p:sp>
        <p:nvSpPr>
          <p:cNvPr id="9222" name="AutoShape 8" descr="Image result for cleaning tools">
            <a:extLst>
              <a:ext uri="{FF2B5EF4-FFF2-40B4-BE49-F238E27FC236}">
                <a16:creationId xmlns:a16="http://schemas.microsoft.com/office/drawing/2014/main" id="{DF1B62DF-81E2-4731-A829-35EAA34CF149}"/>
              </a:ext>
            </a:extLst>
          </p:cNvPr>
          <p:cNvSpPr>
            <a:spLocks noChangeAspect="1" noChangeArrowheads="1"/>
          </p:cNvSpPr>
          <p:nvPr/>
        </p:nvSpPr>
        <p:spPr bwMode="auto">
          <a:xfrm>
            <a:off x="0"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pic>
        <p:nvPicPr>
          <p:cNvPr id="9223" name="Picture 9">
            <a:extLst>
              <a:ext uri="{FF2B5EF4-FFF2-40B4-BE49-F238E27FC236}">
                <a16:creationId xmlns:a16="http://schemas.microsoft.com/office/drawing/2014/main" id="{BC332715-45C5-4D61-BEE6-C75497DB32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7992" y="2526507"/>
            <a:ext cx="2384425"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1896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5F33F818-8B02-47B0-9DDB-D379D8A759D8}"/>
              </a:ext>
            </a:extLst>
          </p:cNvPr>
          <p:cNvSpPr>
            <a:spLocks noGrp="1"/>
          </p:cNvSpPr>
          <p:nvPr>
            <p:ph type="title"/>
          </p:nvPr>
        </p:nvSpPr>
        <p:spPr>
          <a:xfrm>
            <a:off x="773722" y="312738"/>
            <a:ext cx="7760677" cy="898525"/>
          </a:xfrm>
          <a:solidFill>
            <a:schemeClr val="accent1">
              <a:lumMod val="20000"/>
              <a:lumOff val="80000"/>
            </a:schemeClr>
          </a:solidFill>
        </p:spPr>
        <p:txBody>
          <a:bodyPr/>
          <a:lstStyle/>
          <a:p>
            <a:pPr eaLnBrk="1" hangingPunct="1">
              <a:defRPr/>
            </a:pPr>
            <a:r>
              <a:rPr lang="en-GB" sz="3200" b="1" dirty="0"/>
              <a:t>Cleaning</a:t>
            </a:r>
          </a:p>
        </p:txBody>
      </p:sp>
      <p:sp>
        <p:nvSpPr>
          <p:cNvPr id="5" name="Slide Number Placeholder 4">
            <a:extLst>
              <a:ext uri="{FF2B5EF4-FFF2-40B4-BE49-F238E27FC236}">
                <a16:creationId xmlns:a16="http://schemas.microsoft.com/office/drawing/2014/main" id="{E331EB19-8A12-4CFA-B632-49C5EEAAE63B}"/>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B306CFE-4D0C-48F2-BB87-99B09279E713}" type="slidenum">
              <a:rPr lang="en-US" altLang="en-US">
                <a:solidFill>
                  <a:srgbClr val="898989"/>
                </a:solidFill>
                <a:latin typeface="Calibri" panose="020F0502020204030204" pitchFamily="34" charset="0"/>
              </a:rPr>
              <a:pPr eaLnBrk="1" hangingPunct="1"/>
              <a:t>9</a:t>
            </a:fld>
            <a:endParaRPr lang="en-US" altLang="en-US">
              <a:solidFill>
                <a:srgbClr val="898989"/>
              </a:solidFill>
              <a:latin typeface="Calibri" panose="020F0502020204030204" pitchFamily="34" charset="0"/>
            </a:endParaRPr>
          </a:p>
        </p:txBody>
      </p:sp>
      <p:sp>
        <p:nvSpPr>
          <p:cNvPr id="10" name="Content Placeholder 2">
            <a:extLst>
              <a:ext uri="{FF2B5EF4-FFF2-40B4-BE49-F238E27FC236}">
                <a16:creationId xmlns:a16="http://schemas.microsoft.com/office/drawing/2014/main" id="{42492A54-09B5-4ED5-9328-CBEDA92EA6EC}"/>
              </a:ext>
            </a:extLst>
          </p:cNvPr>
          <p:cNvSpPr>
            <a:spLocks noGrp="1"/>
          </p:cNvSpPr>
          <p:nvPr>
            <p:ph idx="1"/>
          </p:nvPr>
        </p:nvSpPr>
        <p:spPr>
          <a:xfrm>
            <a:off x="773722" y="1454150"/>
            <a:ext cx="4360986" cy="4260850"/>
          </a:xfrm>
        </p:spPr>
        <p:txBody>
          <a:bodyPr/>
          <a:lstStyle/>
          <a:p>
            <a:pPr algn="just">
              <a:buFont typeface="Arial" charset="0"/>
              <a:buChar char="•"/>
              <a:defRPr/>
            </a:pPr>
            <a:r>
              <a:rPr lang="en-GB" sz="2400" dirty="0"/>
              <a:t>Area of storage should be designated in the treatment plant</a:t>
            </a:r>
          </a:p>
          <a:p>
            <a:pPr algn="just">
              <a:buFont typeface="Arial" charset="0"/>
              <a:buChar char="•"/>
              <a:defRPr/>
            </a:pPr>
            <a:r>
              <a:rPr lang="en-GB" sz="2400" dirty="0"/>
              <a:t>The protective equipment should be used for the purpose of waste collection and emptying.</a:t>
            </a:r>
          </a:p>
          <a:p>
            <a:pPr algn="just">
              <a:buFont typeface="Arial" charset="0"/>
              <a:buChar char="•"/>
              <a:defRPr/>
            </a:pPr>
            <a:r>
              <a:rPr lang="en-GB" sz="2400" dirty="0"/>
              <a:t>Ensure you have a first-aid kit in case of any injuries </a:t>
            </a:r>
            <a:endParaRPr lang="en-GB" altLang="en-US" sz="2400" dirty="0"/>
          </a:p>
          <a:p>
            <a:pPr marL="0" indent="0" algn="just">
              <a:buFont typeface="Arial" charset="0"/>
              <a:buNone/>
              <a:defRPr/>
            </a:pPr>
            <a:r>
              <a:rPr lang="en-GB" altLang="en-US" sz="2400" dirty="0"/>
              <a:t> </a:t>
            </a:r>
          </a:p>
        </p:txBody>
      </p:sp>
      <p:pic>
        <p:nvPicPr>
          <p:cNvPr id="10246" name="Picture 1">
            <a:extLst>
              <a:ext uri="{FF2B5EF4-FFF2-40B4-BE49-F238E27FC236}">
                <a16:creationId xmlns:a16="http://schemas.microsoft.com/office/drawing/2014/main" id="{ADE7FB9E-1E20-42C7-AB74-86ACFAC7DC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8366"/>
          <a:stretch>
            <a:fillRect/>
          </a:stretch>
        </p:blipFill>
        <p:spPr bwMode="auto">
          <a:xfrm>
            <a:off x="5257800" y="1828800"/>
            <a:ext cx="3090863" cy="302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492772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419</Words>
  <Application>Microsoft Office PowerPoint</Application>
  <PresentationFormat>Bildschirmpräsentation (4:3)</PresentationFormat>
  <Paragraphs>66</Paragraphs>
  <Slides>10</Slides>
  <Notes>6</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10</vt:i4>
      </vt:variant>
    </vt:vector>
  </HeadingPairs>
  <TitlesOfParts>
    <vt:vector size="15" baseType="lpstr">
      <vt:lpstr>Arial</vt:lpstr>
      <vt:lpstr>Calibri</vt:lpstr>
      <vt:lpstr>Calibri Light</vt:lpstr>
      <vt:lpstr>Wingdings</vt:lpstr>
      <vt:lpstr>Office Theme</vt:lpstr>
      <vt:lpstr>Water Sector Trust Fund</vt:lpstr>
      <vt:lpstr>Don’t get sick! </vt:lpstr>
      <vt:lpstr>Protective Equipment Checklist </vt:lpstr>
      <vt:lpstr>Protective Equipment Checklist </vt:lpstr>
      <vt:lpstr>Gumboots</vt:lpstr>
      <vt:lpstr>Helmet</vt:lpstr>
      <vt:lpstr>Gloves</vt:lpstr>
      <vt:lpstr>Cleaning</vt:lpstr>
      <vt:lpstr>Cleaning</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Linda Gwada</dc:creator>
  <cp:lastModifiedBy>Pia Fischer</cp:lastModifiedBy>
  <cp:revision>3</cp:revision>
  <dcterms:created xsi:type="dcterms:W3CDTF">2017-07-24T09:02:33Z</dcterms:created>
  <dcterms:modified xsi:type="dcterms:W3CDTF">2017-08-03T20:37:13Z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217001</vt:lpwstr>
  </property>
  <property fmtid="{D5CDD505-2E9C-101B-9397-08002B2CF9AE}" name="NXPowerLiteSettings" pid="3">
    <vt:lpwstr>C4000400038000</vt:lpwstr>
  </property>
  <property fmtid="{D5CDD505-2E9C-101B-9397-08002B2CF9AE}" name="NXPowerLiteVersion" pid="4">
    <vt:lpwstr>D7.1.10</vt:lpwstr>
  </property>
</Properties>
</file>